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302" r:id="rId2"/>
    <p:sldId id="326" r:id="rId3"/>
    <p:sldId id="313" r:id="rId4"/>
    <p:sldId id="305" r:id="rId5"/>
    <p:sldId id="314" r:id="rId6"/>
    <p:sldId id="311" r:id="rId7"/>
    <p:sldId id="315" r:id="rId8"/>
    <p:sldId id="316" r:id="rId9"/>
    <p:sldId id="329" r:id="rId10"/>
    <p:sldId id="325" r:id="rId11"/>
    <p:sldId id="317" r:id="rId12"/>
    <p:sldId id="318" r:id="rId13"/>
    <p:sldId id="320" r:id="rId14"/>
    <p:sldId id="323" r:id="rId15"/>
    <p:sldId id="321" r:id="rId16"/>
    <p:sldId id="319" r:id="rId17"/>
    <p:sldId id="322" r:id="rId18"/>
    <p:sldId id="327" r:id="rId19"/>
    <p:sldId id="330" r:id="rId20"/>
    <p:sldId id="331" r:id="rId21"/>
    <p:sldId id="334" r:id="rId22"/>
    <p:sldId id="336" r:id="rId23"/>
    <p:sldId id="333" r:id="rId24"/>
    <p:sldId id="328" r:id="rId25"/>
    <p:sldId id="339" r:id="rId26"/>
    <p:sldId id="340" r:id="rId27"/>
    <p:sldId id="337" r:id="rId28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4F81BD"/>
    <a:srgbClr val="7598E5"/>
    <a:srgbClr val="FF0000"/>
    <a:srgbClr val="3E6EDA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9" autoAdjust="0"/>
    <p:restoredTop sz="91074" autoAdjust="0"/>
  </p:normalViewPr>
  <p:slideViewPr>
    <p:cSldViewPr>
      <p:cViewPr varScale="1">
        <p:scale>
          <a:sx n="40" d="100"/>
          <a:sy n="40" d="100"/>
        </p:scale>
        <p:origin x="-144" y="-148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1278F-CB3F-492E-96E4-4C256A965B9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9ABAE-E512-4270-960B-C0041853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0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9ABAE-E512-4270-960B-C004185309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7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9ABAE-E512-4270-960B-C004185309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6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microsoft.com/office/2007/relationships/hdphoto" Target="../media/hdphoto1.wdp"/><Relationship Id="rId7" Type="http://schemas.openxmlformats.org/officeDocument/2006/relationships/image" Target="../media/image6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4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17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0" y="0"/>
            <a:ext cx="27432000" cy="6885890"/>
          </a:xfrm>
          <a:prstGeom prst="rect">
            <a:avLst/>
          </a:prstGeom>
          <a:solidFill>
            <a:srgbClr val="EBF1DE">
              <a:alpha val="23922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91400" y="152400"/>
            <a:ext cx="127254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300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 Bold" pitchFamily="18" charset="0"/>
              </a:rPr>
              <a:t>The State Institute of Rehabilitation</a:t>
            </a:r>
            <a:endParaRPr lang="en-US" sz="4000" b="0" cap="none" spc="300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3800" y="890602"/>
            <a:ext cx="83058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pc="600" dirty="0" smtClean="0">
                <a:ln w="1016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dobe Caslon Pro Bold" pitchFamily="18" charset="0"/>
              </a:rPr>
              <a:t>New  Jersey</a:t>
            </a:r>
            <a:endParaRPr lang="en-US" sz="3600" b="0" cap="none" spc="600" dirty="0">
              <a:ln w="1016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25400" y="5685561"/>
            <a:ext cx="55626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spc="600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dobe Devanagari" pitchFamily="18" charset="0"/>
                <a:cs typeface="Adobe Devanagari" pitchFamily="18" charset="0"/>
              </a:rPr>
              <a:t>Elizabeth  C.  Krauss</a:t>
            </a:r>
          </a:p>
          <a:p>
            <a:pPr algn="r"/>
            <a:r>
              <a:rPr lang="en-US" sz="3600" spc="300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dobe Devanagari" pitchFamily="18" charset="0"/>
                <a:cs typeface="Adobe Devanagari" pitchFamily="18" charset="0"/>
              </a:rPr>
              <a:t>Mechanical Option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15423" r="5807" b="17090"/>
          <a:stretch/>
        </p:blipFill>
        <p:spPr>
          <a:xfrm>
            <a:off x="1543049" y="2257604"/>
            <a:ext cx="7600951" cy="46282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330" r="2715" b="8513"/>
          <a:stretch/>
        </p:blipFill>
        <p:spPr>
          <a:xfrm>
            <a:off x="18307050" y="2202016"/>
            <a:ext cx="7600951" cy="462828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0" y="762000"/>
            <a:ext cx="2743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069489" y="38245"/>
            <a:ext cx="34598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Objectives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72600" y="832832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Upgrade</a:t>
            </a:r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2599" y="2819400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Increase</a:t>
            </a:r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2598" y="4953000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Decrease</a:t>
            </a:r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575" y="152400"/>
            <a:ext cx="8305800" cy="42780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Objectives</a:t>
            </a:r>
          </a:p>
          <a:p>
            <a:endParaRPr lang="en-US" sz="20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98424" y="27890"/>
            <a:ext cx="34598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69000" y="832832"/>
            <a:ext cx="535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Combined Heat, Cooling, and Power</a:t>
            </a:r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28531" r="27384" b="39307"/>
          <a:stretch/>
        </p:blipFill>
        <p:spPr bwMode="auto">
          <a:xfrm>
            <a:off x="18801346" y="1342532"/>
            <a:ext cx="5221705" cy="29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821400" y="4326365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Source: United States Environmental Protection Agency (EPA)</a:t>
            </a:r>
            <a:endParaRPr lang="en-US" sz="11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10591800" y="1017498"/>
            <a:ext cx="2209800" cy="127395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V="1">
            <a:off x="10591800" y="3219772"/>
            <a:ext cx="2209800" cy="127395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10591800" y="5322332"/>
            <a:ext cx="2209800" cy="1260481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8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069489" y="38245"/>
            <a:ext cx="34598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Heating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88400" y="27890"/>
            <a:ext cx="34598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Boilers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5125" r="4060" b="16429"/>
          <a:stretch/>
        </p:blipFill>
        <p:spPr>
          <a:xfrm>
            <a:off x="20148885" y="1828800"/>
            <a:ext cx="7435515" cy="51495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72599" y="914400"/>
            <a:ext cx="4114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Peak Demand Loads</a:t>
            </a:r>
          </a:p>
          <a:p>
            <a:pPr lvl="0"/>
            <a:endParaRPr lang="en-US" sz="16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8913" r="12616" b="26946"/>
          <a:stretch/>
        </p:blipFill>
        <p:spPr>
          <a:xfrm>
            <a:off x="15854653" y="724130"/>
            <a:ext cx="2371184" cy="2349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1" t="8527" r="12664" b="27331"/>
          <a:stretch/>
        </p:blipFill>
        <p:spPr>
          <a:xfrm>
            <a:off x="16815215" y="724130"/>
            <a:ext cx="1410622" cy="2349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23151" r="41327" b="42534"/>
          <a:stretch/>
        </p:blipFill>
        <p:spPr>
          <a:xfrm>
            <a:off x="15854653" y="1227535"/>
            <a:ext cx="1240924" cy="12568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12088" y="1473952"/>
            <a:ext cx="41148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Existing Building</a:t>
            </a:r>
          </a:p>
          <a:p>
            <a:pPr lvl="0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 * (5021 MBH)</a:t>
            </a:r>
          </a:p>
          <a:p>
            <a:pPr lvl="0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= 10042 MBH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12088" y="2611735"/>
            <a:ext cx="411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Building Addition</a:t>
            </a:r>
          </a:p>
          <a:p>
            <a:pPr lvl="0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4080 MBH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73243" y="3434710"/>
            <a:ext cx="892361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Total:</a:t>
            </a:r>
          </a:p>
          <a:p>
            <a:pPr lvl="0"/>
            <a:endParaRPr lang="en-US" sz="28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10042 MBH</a:t>
            </a:r>
          </a:p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    </a:t>
            </a:r>
            <a:r>
              <a:rPr lang="en-US" sz="2800" u="sng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+ 4080 MBH </a:t>
            </a:r>
          </a:p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32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14,122 MBH Demand</a:t>
            </a:r>
          </a:p>
          <a:p>
            <a:pPr lvl="0"/>
            <a:endParaRPr lang="en-US" sz="2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endParaRPr lang="en-US" sz="28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r>
              <a:rPr lang="en-US" sz="28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14,122 </a:t>
            </a:r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MBH ÷ (3 boilers) = 4703.3 MBH/boiler </a:t>
            </a:r>
          </a:p>
          <a:p>
            <a:pPr lvl="0"/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45150" y="788382"/>
            <a:ext cx="8248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(3) 6400 MBH Output</a:t>
            </a:r>
          </a:p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(3) 8000 MBH Input</a:t>
            </a:r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02399" y="1637155"/>
            <a:ext cx="487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6,598 lbs./hr. steam ea.</a:t>
            </a:r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575" y="152400"/>
            <a:ext cx="8305800" cy="68018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Boilers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Combustion Turbine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Chiller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Air Distribution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Operations and Cost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Emissions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887200" y="39469"/>
            <a:ext cx="36957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Waste Heat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94137" y="39469"/>
            <a:ext cx="62484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Combustion Turbine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94873" y="2101059"/>
            <a:ext cx="8521699" cy="40726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527" y="3581400"/>
            <a:ext cx="8941273" cy="309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13" y="745228"/>
            <a:ext cx="8764973" cy="27116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9575" y="152400"/>
            <a:ext cx="8305800" cy="69249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Boilers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Combustion</a:t>
            </a:r>
            <a:r>
              <a:rPr lang="en-US" sz="28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Turbine</a:t>
            </a:r>
            <a:endParaRPr lang="en-US" sz="2800" spc="600" dirty="0" smtClean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dobe Caslon Pro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Chiller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Air Distribution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Operations and Cost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Emissions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506200" y="39469"/>
            <a:ext cx="48768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Cooling Loads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059400" y="76200"/>
            <a:ext cx="104580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Double Effect Absorption Chiller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32317" y="1195137"/>
            <a:ext cx="6243891" cy="56628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72599" y="914400"/>
            <a:ext cx="4114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Peak Demand Loads</a:t>
            </a:r>
          </a:p>
          <a:p>
            <a:pPr lvl="0"/>
            <a:endParaRPr lang="en-US" sz="16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2088" y="1473952"/>
            <a:ext cx="4114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Existing Building</a:t>
            </a:r>
          </a:p>
          <a:p>
            <a:pPr lvl="0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300 tons </a:t>
            </a:r>
          </a:p>
          <a:p>
            <a:pPr lvl="0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+ 18.4 tons </a:t>
            </a:r>
          </a:p>
          <a:p>
            <a:pPr lvl="0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+ 15.2 tons</a:t>
            </a:r>
          </a:p>
          <a:p>
            <a:pPr lvl="0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= 333.6 tons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12088" y="3103238"/>
            <a:ext cx="411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Building Addition</a:t>
            </a:r>
          </a:p>
          <a:p>
            <a:pPr lvl="0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448 tons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2599" y="4419600"/>
            <a:ext cx="89236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Total:</a:t>
            </a:r>
          </a:p>
          <a:p>
            <a:pPr lvl="0"/>
            <a:endParaRPr lang="en-US" sz="28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333.6 tons</a:t>
            </a:r>
          </a:p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    </a:t>
            </a:r>
            <a:r>
              <a:rPr lang="en-US" sz="2800" u="sng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+448.0  tons </a:t>
            </a:r>
          </a:p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3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781.6 ton Demand</a:t>
            </a:r>
          </a:p>
          <a:p>
            <a:pPr lvl="0"/>
            <a:endParaRPr lang="en-US" sz="2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endParaRPr lang="en-US" sz="28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45598" y="892331"/>
            <a:ext cx="41148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802 ton capacity</a:t>
            </a:r>
          </a:p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6873 lbs. steam/hr. consumption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8913" r="12616" b="26946"/>
          <a:stretch/>
        </p:blipFill>
        <p:spPr>
          <a:xfrm>
            <a:off x="15854653" y="724130"/>
            <a:ext cx="2371184" cy="23492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1" t="8527" r="12664" b="27331"/>
          <a:stretch/>
        </p:blipFill>
        <p:spPr>
          <a:xfrm>
            <a:off x="16815215" y="724130"/>
            <a:ext cx="1410622" cy="23492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23151" r="41327" b="42534"/>
          <a:stretch/>
        </p:blipFill>
        <p:spPr>
          <a:xfrm>
            <a:off x="15854653" y="1227535"/>
            <a:ext cx="1240924" cy="125683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09575" y="152400"/>
            <a:ext cx="8305800" cy="69249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Boilers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Combustion</a:t>
            </a: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 </a:t>
            </a: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Turbine</a:t>
            </a:r>
            <a:endParaRPr lang="en-US" sz="20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Chiller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Air Distribution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Operations and Cost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Emissions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57384" y="39469"/>
            <a:ext cx="839343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Air Distribution, Addition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469" y="990600"/>
            <a:ext cx="4229100" cy="5638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836015" y="1048941"/>
            <a:ext cx="4114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Cooling:</a:t>
            </a:r>
          </a:p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DX to Chilled Water</a:t>
            </a:r>
          </a:p>
          <a:p>
            <a:pPr lvl="0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</a:p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Heating:</a:t>
            </a:r>
          </a:p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Gas Burner to Steam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669000" y="39469"/>
            <a:ext cx="839343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Air Distribution, Existing</a:t>
            </a:r>
          </a:p>
        </p:txBody>
      </p:sp>
      <p:pic>
        <p:nvPicPr>
          <p:cNvPr id="5122" name="Picture 2" descr="X:\000 KESSLER\Photos\DSCN28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t="25000" r="27935" b="50000"/>
          <a:stretch/>
        </p:blipFill>
        <p:spPr bwMode="auto">
          <a:xfrm>
            <a:off x="18669000" y="960120"/>
            <a:ext cx="7376060" cy="27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669000" y="3938052"/>
            <a:ext cx="4114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Cooling:</a:t>
            </a:r>
          </a:p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Chilled Water</a:t>
            </a:r>
          </a:p>
          <a:p>
            <a:pPr lvl="0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</a:p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Heating:</a:t>
            </a:r>
          </a:p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Steam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575" y="152400"/>
            <a:ext cx="8305800" cy="69249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Boilers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Combustion</a:t>
            </a: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 </a:t>
            </a: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Turbine</a:t>
            </a:r>
            <a:endParaRPr lang="en-US" sz="20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Chiller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Air Distribution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Operations and Cost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Emissions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990007" y="1"/>
            <a:ext cx="601979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Operation, Winter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0236" y="716280"/>
            <a:ext cx="3375143" cy="16130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5125" r="4060" b="16429"/>
          <a:stretch/>
        </p:blipFill>
        <p:spPr>
          <a:xfrm>
            <a:off x="10298176" y="3378935"/>
            <a:ext cx="1633128" cy="11310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700619" y="843304"/>
            <a:ext cx="4445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1"/>
                  </a:solidFill>
                  <a:prstDash val="solid"/>
                </a:ln>
                <a:latin typeface="Adobe Caslon Pro" pitchFamily="18" charset="0"/>
              </a:rPr>
              <a:t>1.2 MW electricity</a:t>
            </a:r>
          </a:p>
          <a:p>
            <a:pPr lvl="0"/>
            <a:endParaRPr lang="en-US" sz="2000" spc="300" dirty="0" smtClean="0">
              <a:ln w="10160">
                <a:solidFill>
                  <a:schemeClr val="tx1"/>
                </a:solidFill>
                <a:prstDash val="solid"/>
              </a:ln>
              <a:latin typeface="Adobe Caslon Pro" pitchFamily="18" charset="0"/>
            </a:endParaRPr>
          </a:p>
          <a:p>
            <a:pPr lvl="0"/>
            <a:endParaRPr lang="en-US" sz="1400" spc="300" dirty="0" smtClean="0">
              <a:ln w="10160">
                <a:solidFill>
                  <a:schemeClr val="tx1"/>
                </a:solidFill>
                <a:prstDash val="solid"/>
              </a:ln>
              <a:latin typeface="Adobe Caslon Pro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173668" y="27890"/>
            <a:ext cx="61341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Operation, Summer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5125" r="4060" b="16429"/>
          <a:stretch/>
        </p:blipFill>
        <p:spPr>
          <a:xfrm>
            <a:off x="13348128" y="3364159"/>
            <a:ext cx="1675801" cy="11605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5125" r="4060" b="16429"/>
          <a:stretch/>
        </p:blipFill>
        <p:spPr>
          <a:xfrm>
            <a:off x="16494006" y="3364159"/>
            <a:ext cx="1633714" cy="11314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807355" y="2353002"/>
            <a:ext cx="23621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dobe Caslon Pro" pitchFamily="18" charset="0"/>
              </a:rPr>
              <a:t>6745 MBH Waste Heat</a:t>
            </a:r>
          </a:p>
          <a:p>
            <a:pPr lvl="0"/>
            <a:endParaRPr lang="en-US" sz="2000" spc="300" dirty="0" smtClean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Adobe Caslon Pro" pitchFamily="18" charset="0"/>
            </a:endParaRPr>
          </a:p>
          <a:p>
            <a:pPr lvl="0"/>
            <a:endParaRPr lang="en-US" sz="1400" spc="300" dirty="0" smtClean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Adobe Caslon Pro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760050" y="1219200"/>
            <a:ext cx="35593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0806727" y="2287268"/>
            <a:ext cx="0" cy="978943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173413" y="4031193"/>
            <a:ext cx="852059" cy="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933640" y="4563070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dobe Caslon Pro" pitchFamily="18" charset="0"/>
              </a:rPr>
              <a:t>6400 MBH, 6598 lbs. steam</a:t>
            </a:r>
          </a:p>
          <a:p>
            <a:pPr lvl="0"/>
            <a:endParaRPr lang="en-US" sz="1400" spc="300" dirty="0" smtClean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dobe Caslon Pro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9933012" y="4497336"/>
            <a:ext cx="0" cy="9789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144000" y="3433227"/>
            <a:ext cx="18460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1255 MBH Nat. Gas</a:t>
            </a:r>
          </a:p>
          <a:p>
            <a:pPr lvl="0"/>
            <a:endParaRPr lang="en-US" sz="1800" spc="300" dirty="0" smtClean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dobe Caslon Pro" pitchFamily="18" charset="0"/>
            </a:endParaRPr>
          </a:p>
          <a:p>
            <a:pPr lvl="0"/>
            <a:endParaRPr lang="en-US" sz="1200" spc="300" dirty="0" smtClean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403393" y="3433227"/>
            <a:ext cx="18460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8000 MBH Nat. Gas</a:t>
            </a:r>
          </a:p>
          <a:p>
            <a:pPr lvl="0"/>
            <a:endParaRPr lang="en-US" sz="1800" spc="300" dirty="0" smtClean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dobe Caslon Pro" pitchFamily="18" charset="0"/>
            </a:endParaRPr>
          </a:p>
          <a:p>
            <a:pPr lvl="0"/>
            <a:endParaRPr lang="en-US" sz="1200" spc="300" dirty="0" smtClean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dobe Caslon Pro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2438725" y="4003167"/>
            <a:ext cx="852059" cy="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5534559" y="3957662"/>
            <a:ext cx="852059" cy="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5468600" y="3357027"/>
            <a:ext cx="18460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8000 MBH Nat. Gas</a:t>
            </a:r>
          </a:p>
          <a:p>
            <a:pPr lvl="0"/>
            <a:endParaRPr lang="en-US" sz="1800" spc="300" dirty="0" smtClean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dobe Caslon Pro" pitchFamily="18" charset="0"/>
            </a:endParaRPr>
          </a:p>
          <a:p>
            <a:pPr lvl="0"/>
            <a:endParaRPr lang="en-US" sz="1200" spc="300" dirty="0" smtClean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01960" y="762000"/>
            <a:ext cx="3995547" cy="152526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2452768" y="936035"/>
            <a:ext cx="556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1"/>
                  </a:solidFill>
                  <a:prstDash val="solid"/>
                </a:ln>
                <a:latin typeface="Adobe Caslon Pro" pitchFamily="18" charset="0"/>
              </a:rPr>
              <a:t>1.2 MW electricity</a:t>
            </a:r>
          </a:p>
          <a:p>
            <a:pPr lvl="0"/>
            <a:endParaRPr lang="en-US" sz="2000" spc="300" dirty="0" smtClean="0">
              <a:ln w="10160">
                <a:solidFill>
                  <a:schemeClr val="tx1"/>
                </a:solidFill>
                <a:prstDash val="solid"/>
              </a:ln>
              <a:latin typeface="Adobe Caslon Pro" pitchFamily="18" charset="0"/>
            </a:endParaRPr>
          </a:p>
          <a:p>
            <a:pPr lvl="0"/>
            <a:endParaRPr lang="en-US" sz="1400" spc="300" dirty="0" smtClean="0">
              <a:ln w="10160">
                <a:solidFill>
                  <a:schemeClr val="tx1"/>
                </a:solidFill>
                <a:prstDash val="solid"/>
              </a:ln>
              <a:latin typeface="Adobe Caslon Pro" pitchFamily="18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17247" y="5715000"/>
            <a:ext cx="1507920" cy="109239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9899080" y="2445733"/>
            <a:ext cx="24984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dobe Caslon Pro" pitchFamily="18" charset="0"/>
              </a:rPr>
              <a:t>6745 MBH Waste Heat</a:t>
            </a:r>
          </a:p>
          <a:p>
            <a:pPr lvl="0"/>
            <a:endParaRPr lang="en-US" sz="2000" spc="300" dirty="0" smtClean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Adobe Caslon Pro" pitchFamily="18" charset="0"/>
            </a:endParaRPr>
          </a:p>
          <a:p>
            <a:pPr lvl="0"/>
            <a:endParaRPr lang="en-US" sz="1400" spc="300" dirty="0" smtClean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Adobe Caslon Pro" pitchFamily="18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6307768" y="1311931"/>
            <a:ext cx="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9898452" y="2379999"/>
            <a:ext cx="0" cy="978943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9331856" y="4123926"/>
            <a:ext cx="0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899080" y="4744952"/>
            <a:ext cx="212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dobe Caslon Pro" pitchFamily="18" charset="0"/>
              </a:rPr>
              <a:t>6598 lbs./hr. steam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9852182" y="4583657"/>
            <a:ext cx="0" cy="9789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8274543" y="3357027"/>
            <a:ext cx="1624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1255 MBH Nat. Gas</a:t>
            </a:r>
          </a:p>
          <a:p>
            <a:pPr lvl="0"/>
            <a:endParaRPr lang="en-US" sz="1800" spc="300" dirty="0" smtClean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dobe Caslon Pro" pitchFamily="18" charset="0"/>
            </a:endParaRPr>
          </a:p>
          <a:p>
            <a:pPr lvl="0"/>
            <a:endParaRPr lang="en-US" sz="1200" spc="300" dirty="0" smtClean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dobe Caslon Pro" pitchFamily="18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22597168" y="4095900"/>
            <a:ext cx="0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25693002" y="4050395"/>
            <a:ext cx="0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5125" r="4060" b="16429"/>
          <a:stretch/>
        </p:blipFill>
        <p:spPr>
          <a:xfrm>
            <a:off x="19385954" y="3352800"/>
            <a:ext cx="1633128" cy="1131034"/>
          </a:xfrm>
          <a:prstGeom prst="rect">
            <a:avLst/>
          </a:prstGeom>
        </p:spPr>
      </p:pic>
      <p:cxnSp>
        <p:nvCxnSpPr>
          <p:cNvPr id="90" name="Straight Arrow Connector 89"/>
          <p:cNvCxnSpPr/>
          <p:nvPr/>
        </p:nvCxnSpPr>
        <p:spPr>
          <a:xfrm>
            <a:off x="18420998" y="4003168"/>
            <a:ext cx="852059" cy="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2452768" y="1311975"/>
            <a:ext cx="35593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0880470" y="5753866"/>
            <a:ext cx="184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dobe Caslon Pro" pitchFamily="18" charset="0"/>
              </a:rPr>
              <a:t>802 tons cooling</a:t>
            </a:r>
          </a:p>
          <a:p>
            <a:pPr lvl="0"/>
            <a:endParaRPr lang="en-US" sz="1200" spc="300" dirty="0" smtClean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dobe Caslon Pro" pitchFamily="18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20971993" y="6404234"/>
            <a:ext cx="97063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12892909" y="4538510"/>
            <a:ext cx="0" cy="9789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5988205" y="4495348"/>
            <a:ext cx="0" cy="9789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893537" y="4583657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dobe Caslon Pro" pitchFamily="18" charset="0"/>
              </a:rPr>
              <a:t>6400 MBH, 6598 lbs. steam</a:t>
            </a:r>
          </a:p>
          <a:p>
            <a:pPr lvl="0"/>
            <a:endParaRPr lang="en-US" sz="1400" spc="300" dirty="0" smtClean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001661" y="4478919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dobe Caslon Pro" pitchFamily="18" charset="0"/>
              </a:rPr>
              <a:t>6400 MBH, 6598 lbs. steam</a:t>
            </a:r>
          </a:p>
          <a:p>
            <a:pPr lvl="0"/>
            <a:endParaRPr lang="en-US" sz="1400" spc="300" dirty="0" smtClean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9575" y="152400"/>
            <a:ext cx="8305800" cy="69249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Boilers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Combustion Turbine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Chiller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Air Distribution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Operations and Cost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Emissions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51" grpId="0"/>
      <p:bldP spid="55" grpId="0"/>
      <p:bldP spid="56" grpId="0"/>
      <p:bldP spid="59" grpId="0"/>
      <p:bldP spid="62" grpId="0"/>
      <p:bldP spid="66" grpId="0"/>
      <p:bldP spid="70" grpId="0"/>
      <p:bldP spid="72" grpId="0"/>
      <p:bldP spid="95" grpId="0"/>
      <p:bldP spid="101" grpId="0"/>
      <p:bldP spid="1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6280" y="27891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829800" y="27891"/>
            <a:ext cx="845797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Building Addition, Demand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335750" y="39469"/>
            <a:ext cx="76962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Existing Building, Demand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7774" y="4684176"/>
            <a:ext cx="3923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Maximum Heating Load: 7,471,248,000 BTU, Jan.</a:t>
            </a:r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32378" y="1258104"/>
            <a:ext cx="4533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Maximum Cooling Load: 2,978,380,800 BTU, July</a:t>
            </a:r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762001"/>
            <a:ext cx="454208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280" y="2514600"/>
            <a:ext cx="4525495" cy="433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618" y="2514599"/>
            <a:ext cx="3753902" cy="428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499" y="762000"/>
            <a:ext cx="3837957" cy="392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9575" y="152400"/>
            <a:ext cx="8305800" cy="69249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Boilers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Combustion Turbine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Chiller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Air Distribution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Operations and Cost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Emissions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27891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886949" y="27891"/>
            <a:ext cx="769619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Annual Operating Cost	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7" y="838200"/>
            <a:ext cx="89249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0" y="838200"/>
            <a:ext cx="573942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262223" y="45306"/>
            <a:ext cx="9143775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Annual Operating Cost, Cooling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9575" y="152400"/>
            <a:ext cx="8305800" cy="69249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Boilers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Combustion Turbine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Chiller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Air Distribution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Operations and Cost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Emissions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27891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858500" y="39469"/>
            <a:ext cx="57912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Emissions, Before	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19670" y="27891"/>
            <a:ext cx="5280660" cy="6579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Emissions, After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72575" y="756047"/>
            <a:ext cx="4114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Electricity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2575" y="3276331"/>
            <a:ext cx="4114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Natural Gas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72575" y="5181600"/>
            <a:ext cx="4114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Total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860" y="1143000"/>
            <a:ext cx="41529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825" y="1095106"/>
            <a:ext cx="40671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860" y="3584107"/>
            <a:ext cx="36099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540603" y="5772774"/>
            <a:ext cx="8594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29,211,537 lbs. CO</a:t>
            </a:r>
            <a:r>
              <a:rPr lang="en-US" sz="1800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|  8,213 lbs. SO</a:t>
            </a:r>
            <a:r>
              <a:rPr lang="en-US" sz="1800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|  44,912 lbs. NO</a:t>
            </a:r>
          </a:p>
          <a:p>
            <a:pPr lvl="0"/>
            <a:endParaRPr lang="en-US" sz="12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31543" y="3276332"/>
            <a:ext cx="4114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Natural Gas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24286" y="5181599"/>
            <a:ext cx="4114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Total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99571" y="5785247"/>
            <a:ext cx="8594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46,671,200 lbs. CO</a:t>
            </a:r>
            <a:r>
              <a:rPr lang="en-US" sz="1800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|  4,112 lbs. SO</a:t>
            </a:r>
            <a:r>
              <a:rPr lang="en-US" sz="1800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|  69,904 lbs. NO</a:t>
            </a:r>
          </a:p>
          <a:p>
            <a:pPr lvl="0" algn="ctr"/>
            <a:endParaRPr lang="en-US" sz="12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454414" y="787329"/>
            <a:ext cx="4114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Electricity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11800" y="6385410"/>
            <a:ext cx="922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37% increase CO</a:t>
            </a:r>
            <a:r>
              <a:rPr lang="en-US" sz="2000" b="1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2000" b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|  50% decrease lbs. SO</a:t>
            </a:r>
            <a:r>
              <a:rPr lang="en-US" sz="2000" b="1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2000" b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|  35% increase NO</a:t>
            </a:r>
            <a:endParaRPr lang="en-US" sz="1400" b="1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18539" y="1402882"/>
            <a:ext cx="3478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0	</a:t>
            </a:r>
          </a:p>
          <a:p>
            <a:pPr lvl="0"/>
            <a:endParaRPr lang="en-US" sz="36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575" y="152400"/>
            <a:ext cx="8305800" cy="67403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Boilers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Combustion Turbine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Chiller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Air Distribution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Operations and Cost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Emissions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955" y="3660307"/>
            <a:ext cx="3828761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4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7" grpId="0"/>
      <p:bldP spid="28" grpId="0"/>
      <p:bldP spid="30" grpId="0"/>
      <p:bldP spid="31" grpId="0"/>
      <p:bldP spid="3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27891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858500" y="39469"/>
            <a:ext cx="57912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First Cost, System	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19670" y="27891"/>
            <a:ext cx="5280660" cy="6579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Incentives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72575" y="685800"/>
            <a:ext cx="4114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Electricity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33571" y="5029200"/>
            <a:ext cx="922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$1,882,780.00-$620,000.000 = $1,262,780</a:t>
            </a:r>
            <a:endParaRPr lang="en-US" sz="1400" b="1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0" y="840656"/>
            <a:ext cx="6214206" cy="228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047750"/>
            <a:ext cx="864987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8288000" y="5589934"/>
            <a:ext cx="922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32.9% savings</a:t>
            </a:r>
            <a:endParaRPr lang="en-US" sz="1400" b="1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9575" y="152400"/>
            <a:ext cx="8305800" cy="52629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First Cost &amp; Offset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Cost of Operation &amp; Grid Resale</a:t>
            </a:r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2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0" y="0"/>
            <a:ext cx="27432000" cy="6885890"/>
          </a:xfrm>
          <a:prstGeom prst="rect">
            <a:avLst/>
          </a:prstGeom>
          <a:solidFill>
            <a:srgbClr val="EBF1DE">
              <a:alpha val="23922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391400" y="152400"/>
            <a:ext cx="127254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300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 Bold" pitchFamily="18" charset="0"/>
              </a:rPr>
              <a:t>The State Institute of Rehabilitation</a:t>
            </a:r>
            <a:endParaRPr lang="en-US" sz="4000" b="0" cap="none" spc="300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Adobe Caslon Pro Bold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15423" r="5807" b="17090"/>
          <a:stretch/>
        </p:blipFill>
        <p:spPr>
          <a:xfrm>
            <a:off x="1543049" y="2257604"/>
            <a:ext cx="7600951" cy="46282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330" r="2715" b="8513"/>
          <a:stretch/>
        </p:blipFill>
        <p:spPr>
          <a:xfrm>
            <a:off x="18307050" y="2202016"/>
            <a:ext cx="7600951" cy="462828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0" y="762000"/>
            <a:ext cx="2743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63100" y="1676400"/>
            <a:ext cx="8305800" cy="42780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 algn="ctr">
              <a:buFont typeface="Arial" panose="020B0604020202020204" pitchFamily="34" charset="0"/>
              <a:buChar char="•"/>
            </a:pPr>
            <a:endParaRPr lang="en-US" sz="2400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  <a:endParaRPr lang="en-US" sz="2400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Mechanical Investigation</a:t>
            </a:r>
          </a:p>
          <a:p>
            <a:pPr algn="ctr"/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pPr algn="ctr"/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pPr algn="ctr"/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27891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802600" y="27890"/>
            <a:ext cx="48387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Grid Resale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175" y="988486"/>
            <a:ext cx="692103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194722" y="4255621"/>
            <a:ext cx="51210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=$340,981 </a:t>
            </a:r>
            <a:r>
              <a:rPr lang="en-US" sz="2800" i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earned</a:t>
            </a:r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</a:p>
          <a:p>
            <a:pPr lvl="0"/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34650" y="36364"/>
            <a:ext cx="6400799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Costs of Operation	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72600" y="988486"/>
            <a:ext cx="716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Before Retrofit	</a:t>
            </a:r>
          </a:p>
          <a:p>
            <a:pPr lvl="0"/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72599" y="1568089"/>
            <a:ext cx="8153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(255,087, Addition)+(510,174, Existing) = $765,261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2601" y="2848087"/>
            <a:ext cx="716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After Retrofit	</a:t>
            </a:r>
          </a:p>
          <a:p>
            <a:pPr lvl="0"/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72600" y="3427690"/>
            <a:ext cx="8153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(458,418, boilers)+(371,945,CT) = $830,364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71170" y="5208240"/>
            <a:ext cx="69210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$830,364-$340,981 </a:t>
            </a:r>
            <a:r>
              <a:rPr lang="en-US" sz="2800" i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= $489,383</a:t>
            </a:r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</a:p>
          <a:p>
            <a:pPr lvl="0" algn="ctr"/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17175" y="5976122"/>
            <a:ext cx="76290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36% decrease in operational costs	</a:t>
            </a:r>
          </a:p>
          <a:p>
            <a:pPr lvl="0" algn="ctr"/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9575" y="152400"/>
            <a:ext cx="8305800" cy="5509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First Cost &amp; Offset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Cost of Operation &amp; Grid Resale</a:t>
            </a:r>
            <a:endParaRPr lang="en-US" sz="3200" b="0" cap="none" spc="600" dirty="0" smtClean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dobe Caslon Pro" pitchFamily="18" charset="0"/>
            </a:endParaRP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4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14300" y="51331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763375" y="36364"/>
            <a:ext cx="3943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Equipment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72600" y="988486"/>
            <a:ext cx="716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Installed Equipment</a:t>
            </a:r>
          </a:p>
          <a:p>
            <a:pPr lvl="0"/>
            <a:endParaRPr lang="en-US" sz="20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72599" y="1568089"/>
            <a:ext cx="8915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(1) Gas-fired generator Combustion Turbine (1.2 MW)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2599" y="3048000"/>
            <a:ext cx="716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Altered Equipment	</a:t>
            </a:r>
          </a:p>
          <a:p>
            <a:pPr lvl="0"/>
            <a:endParaRPr lang="en-US" sz="20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72600" y="3676441"/>
            <a:ext cx="81534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Rooftop Air Handling Units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DX to Chilled Water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Gas Burner to Steam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9575" y="152400"/>
            <a:ext cx="8305800" cy="43396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2600" y="1885890"/>
            <a:ext cx="891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(1) 6400 </a:t>
            </a:r>
            <a:r>
              <a:rPr lang="en-US" sz="2000" spc="300" dirty="0" err="1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MBh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waste-heat fueled, forced draft steam boiler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72599" y="2209800"/>
            <a:ext cx="8915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(2) 6400 natural-gas fired, forced draft steam boilers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72599" y="2514600"/>
            <a:ext cx="8915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(1) 802 ton steam absorption chiller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926424" y="26472"/>
            <a:ext cx="3943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Performance	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11800" y="1422104"/>
            <a:ext cx="922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37% increase CO</a:t>
            </a:r>
            <a:r>
              <a:rPr lang="en-US" sz="2000" b="1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2000" b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|  50% decrease lbs. SO</a:t>
            </a:r>
            <a:r>
              <a:rPr lang="en-US" sz="2000" b="1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2000" b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|  35% increase NO</a:t>
            </a:r>
            <a:endParaRPr lang="en-US" sz="1400" b="1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00" y="2425243"/>
            <a:ext cx="922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32.9% first-cost savings</a:t>
            </a:r>
            <a:endParaRPr lang="en-US" sz="1400" b="1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69200" y="3470836"/>
            <a:ext cx="5724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36% decrease in operational costs	</a:t>
            </a:r>
          </a:p>
        </p:txBody>
      </p:sp>
    </p:spTree>
    <p:extLst>
      <p:ext uri="{BB962C8B-B14F-4D97-AF65-F5344CB8AC3E}">
        <p14:creationId xmlns:p14="http://schemas.microsoft.com/office/powerpoint/2010/main" val="224648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6" grpId="0"/>
      <p:bldP spid="19" grpId="0"/>
      <p:bldP spid="25" grpId="0"/>
      <p:bldP spid="30" grpId="0"/>
      <p:bldP spid="32" grpId="0"/>
      <p:bldP spid="3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27891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09575" y="152400"/>
            <a:ext cx="8305800" cy="43396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cap="none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Conclusion</a:t>
            </a:r>
            <a:endParaRPr lang="en-US" sz="3200" b="0" cap="none" spc="600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400" y="152400"/>
            <a:ext cx="127254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300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 Bold" pitchFamily="18" charset="0"/>
              </a:rPr>
              <a:t>Acknowledgements </a:t>
            </a:r>
            <a:endParaRPr lang="en-US" sz="4000" b="0" cap="none" spc="300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63100" y="860286"/>
            <a:ext cx="83058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spc="600" dirty="0" smtClean="0">
                <a:ln w="1016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dobe Caslon Pro Bold" pitchFamily="18" charset="0"/>
              </a:rPr>
              <a:t>Thank you to:</a:t>
            </a:r>
            <a:endParaRPr lang="en-US" sz="3600" b="0" cap="none" spc="600" dirty="0">
              <a:ln w="1016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10800" y="1506617"/>
            <a:ext cx="38100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spc="600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dobe Devanagari" pitchFamily="18" charset="0"/>
                <a:cs typeface="Adobe Devanagari" pitchFamily="18" charset="0"/>
              </a:rPr>
              <a:t>Robert Gould P.E.</a:t>
            </a:r>
          </a:p>
          <a:p>
            <a:r>
              <a:rPr lang="en-US" sz="2400" spc="600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dobe Devanagari" pitchFamily="18" charset="0"/>
                <a:cs typeface="Adobe Devanagari" pitchFamily="18" charset="0"/>
              </a:rPr>
              <a:t>Dr. Laura Miller</a:t>
            </a:r>
            <a:endParaRPr lang="en-US" sz="2400" spc="300" dirty="0" smtClean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15500" y="3454329"/>
            <a:ext cx="83058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spc="600" dirty="0" smtClean="0">
                <a:ln w="1016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dobe Caslon Pro Bold" pitchFamily="18" charset="0"/>
              </a:rPr>
              <a:t>Also to:</a:t>
            </a:r>
            <a:endParaRPr lang="en-US" sz="3600" b="0" cap="none" spc="600" dirty="0">
              <a:ln w="1016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363200" y="4100660"/>
            <a:ext cx="38100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spc="600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dobe Devanagari" pitchFamily="18" charset="0"/>
                <a:cs typeface="Adobe Devanagari" pitchFamily="18" charset="0"/>
              </a:rPr>
              <a:t>Family</a:t>
            </a:r>
          </a:p>
          <a:p>
            <a:r>
              <a:rPr lang="en-US" sz="2400" spc="600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dobe Devanagari" pitchFamily="18" charset="0"/>
                <a:cs typeface="Adobe Devanagari" pitchFamily="18" charset="0"/>
              </a:rPr>
              <a:t>Friends</a:t>
            </a:r>
          </a:p>
          <a:p>
            <a:r>
              <a:rPr lang="en-US" sz="2400" spc="600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dobe Devanagari" pitchFamily="18" charset="0"/>
                <a:cs typeface="Adobe Devanagari" pitchFamily="18" charset="0"/>
              </a:rPr>
              <a:t>Fellow AE students</a:t>
            </a:r>
            <a:endParaRPr lang="en-US" sz="2400" spc="300" dirty="0" smtClean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330" r="2715" b="8513"/>
          <a:stretch/>
        </p:blipFill>
        <p:spPr>
          <a:xfrm>
            <a:off x="18307050" y="2202016"/>
            <a:ext cx="7600951" cy="46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0" y="0"/>
            <a:ext cx="27432000" cy="6885890"/>
          </a:xfrm>
          <a:prstGeom prst="rect">
            <a:avLst/>
          </a:prstGeom>
          <a:solidFill>
            <a:srgbClr val="EBF1DE">
              <a:alpha val="23922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15423" r="5807" b="17090"/>
          <a:stretch/>
        </p:blipFill>
        <p:spPr>
          <a:xfrm>
            <a:off x="1543049" y="2257604"/>
            <a:ext cx="7600951" cy="46282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330" r="2715" b="8513"/>
          <a:stretch/>
        </p:blipFill>
        <p:spPr>
          <a:xfrm>
            <a:off x="18307050" y="2202016"/>
            <a:ext cx="7600951" cy="462828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0" y="762000"/>
            <a:ext cx="2743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91400" y="152400"/>
            <a:ext cx="127254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300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 Bold" pitchFamily="18" charset="0"/>
              </a:rPr>
              <a:t>Questions </a:t>
            </a:r>
            <a:endParaRPr lang="en-US" sz="4000" b="0" cap="none" spc="300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27891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47101" y="39469"/>
            <a:ext cx="8382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Mechanical Space, Before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575" y="152400"/>
            <a:ext cx="8305800" cy="57554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Mechanical Space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Domestic Water Reheat</a:t>
            </a:r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Electricity Production, Plant vs. Site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630899" y="42652"/>
            <a:ext cx="8382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Mechanical Space, After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1" y="993575"/>
            <a:ext cx="79057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386" y="993575"/>
            <a:ext cx="82010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6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27891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049275" y="39469"/>
            <a:ext cx="8382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Domestic Water Reheat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575" y="152400"/>
            <a:ext cx="8305800" cy="58169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Mechanical Space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Domestic Water Reheat</a:t>
            </a:r>
            <a:endParaRPr lang="en-US" sz="3200" b="0" cap="none" spc="600" dirty="0" smtClean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dobe Caslon Pro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Electricity Production, Plant vs. Site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88400" y="42652"/>
            <a:ext cx="331470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Inputs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762000"/>
            <a:ext cx="4023571" cy="16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3335000" y="760132"/>
            <a:ext cx="4876800" cy="5488268"/>
            <a:chOff x="0" y="0"/>
            <a:chExt cx="5305425" cy="54102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05425" cy="150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95425"/>
              <a:ext cx="53054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300"/>
              <a:ext cx="5305425" cy="1485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349" y="762000"/>
            <a:ext cx="5543651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101" y="2590800"/>
            <a:ext cx="1872213" cy="3957344"/>
          </a:xfrm>
          <a:prstGeom prst="rect">
            <a:avLst/>
          </a:prstGeom>
        </p:spPr>
      </p:pic>
      <p:pic>
        <p:nvPicPr>
          <p:cNvPr id="31" name="Picture 30" descr="Picture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12405" y="1038286"/>
            <a:ext cx="3049192" cy="315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27891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887200" y="13115"/>
            <a:ext cx="44196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Results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575" y="152400"/>
            <a:ext cx="8305800" cy="58169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Mechanical Space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Domestic Water Reheat</a:t>
            </a:r>
            <a:endParaRPr lang="en-US" sz="3200" b="0" cap="none" spc="600" dirty="0" smtClean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dobe Caslon Pro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Electricity Production, Plant vs. Site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2599" y="1568089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8.088 </a:t>
            </a:r>
            <a:r>
              <a:rPr lang="en-US" sz="2000" spc="300" dirty="0" err="1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MBh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heat recovered</a:t>
            </a:r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2600" y="2120599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358.87 </a:t>
            </a:r>
            <a:r>
              <a:rPr lang="en-US" sz="2000" spc="300" dirty="0" err="1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MBh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required</a:t>
            </a:r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4599" y="2695545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2.3% savings</a:t>
            </a:r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8421" y="1321067"/>
            <a:ext cx="898357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Suggestions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Change condensate pipe to copper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Increase length of apparatus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Duplicate apparatus for existing building sanitary line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27891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47101" y="39469"/>
            <a:ext cx="8382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1.2 MW Electricity, Plant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72575" y="756047"/>
            <a:ext cx="4114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Electricity, Consumed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72575" y="5231145"/>
            <a:ext cx="4114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Total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40603" y="5772774"/>
            <a:ext cx="8594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16,511,351 lbs. CO</a:t>
            </a:r>
            <a:r>
              <a:rPr lang="en-US" sz="1800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|  11,909 lbs. SO</a:t>
            </a:r>
            <a:r>
              <a:rPr lang="en-US" sz="1800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|  26,879 lbs. NO</a:t>
            </a:r>
          </a:p>
          <a:p>
            <a:pPr lvl="0"/>
            <a:endParaRPr lang="en-US" sz="12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24286" y="5181599"/>
            <a:ext cx="4114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Total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99571" y="5785247"/>
            <a:ext cx="8594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20,905,565 lbs. CO</a:t>
            </a:r>
            <a:r>
              <a:rPr lang="en-US" sz="1800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|  1,842 lbs. SO</a:t>
            </a:r>
            <a:r>
              <a:rPr lang="en-US" sz="1800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|  31,312 lbs. NO</a:t>
            </a:r>
          </a:p>
          <a:p>
            <a:pPr lvl="0" algn="ctr"/>
            <a:endParaRPr lang="en-US" sz="12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11800" y="6385410"/>
            <a:ext cx="922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21% increase CO</a:t>
            </a:r>
            <a:r>
              <a:rPr lang="en-US" sz="2000" b="1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2000" b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|  84% decrease lbs. SO</a:t>
            </a:r>
            <a:r>
              <a:rPr lang="en-US" sz="2000" b="1" spc="300" baseline="-25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</a:t>
            </a:r>
            <a:r>
              <a:rPr lang="en-US" sz="2000" b="1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 |  14% decrease NO</a:t>
            </a:r>
            <a:endParaRPr lang="en-US" sz="1400" b="1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630899" y="42652"/>
            <a:ext cx="8382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1.2 MW Electricity, Site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344" y="1066800"/>
            <a:ext cx="41529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344" y="3035407"/>
            <a:ext cx="60198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571" y="1143000"/>
            <a:ext cx="36099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8324286" y="756047"/>
            <a:ext cx="4114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Electricity, Produced	</a:t>
            </a:r>
          </a:p>
          <a:p>
            <a:pPr lvl="0"/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575" y="152400"/>
            <a:ext cx="8305800" cy="59400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cap="none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Mechanical Space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Domestic Water Reheat</a:t>
            </a:r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Electricity Production, Plant vs. Site</a:t>
            </a:r>
            <a:endParaRPr lang="en-US" sz="3200" b="0" cap="none" spc="600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52" name="Picture 4" descr="X:\000 KESSLER\Photos\DSCN28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731" y="872373"/>
            <a:ext cx="2949021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X:\000 KESSLER\Photos\DSCN28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152" y="875874"/>
            <a:ext cx="4227512" cy="31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X:\000 KESSLER\Photos\DSCN28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649" y="2880519"/>
            <a:ext cx="2982952" cy="39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r="11736" b="9121"/>
          <a:stretch/>
        </p:blipFill>
        <p:spPr>
          <a:xfrm rot="5400000">
            <a:off x="11298558" y="-1491120"/>
            <a:ext cx="5001737" cy="9270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0" t="11205" r="53336" b="80765"/>
          <a:stretch/>
        </p:blipFill>
        <p:spPr>
          <a:xfrm rot="5400000">
            <a:off x="16552898" y="2241032"/>
            <a:ext cx="750064" cy="81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68063" y="4614208"/>
            <a:ext cx="5257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Outdoor Conditions</a:t>
            </a:r>
          </a:p>
          <a:p>
            <a:pPr lvl="1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Summer (0.4%): </a:t>
            </a:r>
            <a:endParaRPr lang="en-US" sz="20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94</a:t>
            </a:r>
            <a:r>
              <a:rPr lang="en-US" sz="2000" spc="300" baseline="300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</a:t>
            </a:r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F DB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74.9</a:t>
            </a:r>
            <a:r>
              <a:rPr lang="en-US" sz="2000" spc="300" baseline="300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</a:t>
            </a:r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F WB</a:t>
            </a:r>
          </a:p>
          <a:p>
            <a:pPr lvl="1"/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Winter (99.6%): </a:t>
            </a:r>
            <a:endParaRPr lang="en-US" sz="20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11</a:t>
            </a:r>
            <a:r>
              <a:rPr lang="en-US" sz="2000" spc="300" baseline="300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</a:t>
            </a:r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F DB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50163" y="4687431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Indoor </a:t>
            </a:r>
            <a:r>
              <a:rPr lang="en-US" sz="2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Conditions</a:t>
            </a:r>
          </a:p>
          <a:p>
            <a:pPr lvl="1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Summer: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75</a:t>
            </a:r>
            <a:r>
              <a:rPr lang="en-US" sz="2000" spc="300" baseline="30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F </a:t>
            </a:r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DB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50% RH</a:t>
            </a:r>
            <a:endParaRPr lang="en-US" sz="20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1"/>
            <a:r>
              <a:rPr lang="en-US" sz="20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Winter: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72</a:t>
            </a:r>
            <a:r>
              <a:rPr lang="en-US" sz="2000" spc="300" baseline="300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</a:t>
            </a: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F DB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50% RH</a:t>
            </a:r>
            <a:endParaRPr lang="en-US" sz="20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69489" y="38245"/>
            <a:ext cx="34598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Location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981485" y="39469"/>
            <a:ext cx="34598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Occupancy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9575" y="152400"/>
            <a:ext cx="8305800" cy="6863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Location and Occupancy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Facility and Façade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Existing Building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Addition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 </a:t>
            </a: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Consumption</a:t>
            </a:r>
            <a:endParaRPr lang="en-US" sz="2400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endParaRPr lang="en-US" sz="32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X:\000 KESSLER\Photos\DSCN28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838200"/>
            <a:ext cx="2667000" cy="35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X:\000 KESSLER\Photos\DSCN28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525" y="3060552"/>
            <a:ext cx="2703580" cy="36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X:\000 KESSLER\Photos\DSCN28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0" y="857814"/>
            <a:ext cx="3447025" cy="25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867" y="914400"/>
            <a:ext cx="5662465" cy="52628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1" t="8527" r="12664" b="27331"/>
          <a:stretch/>
        </p:blipFill>
        <p:spPr>
          <a:xfrm>
            <a:off x="13841327" y="1363197"/>
            <a:ext cx="2026920" cy="33756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23151" r="41327" b="42534"/>
          <a:stretch/>
        </p:blipFill>
        <p:spPr>
          <a:xfrm>
            <a:off x="12462108" y="2132817"/>
            <a:ext cx="1783080" cy="180594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069489" y="38245"/>
            <a:ext cx="34598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Facility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567188" y="39469"/>
            <a:ext cx="34598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Façade </a:t>
            </a:r>
          </a:p>
        </p:txBody>
      </p:sp>
      <p:pic>
        <p:nvPicPr>
          <p:cNvPr id="2050" name="Picture 2" descr="X:\000 KESSLER\Photos\DSCN287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8" r="20158"/>
          <a:stretch/>
        </p:blipFill>
        <p:spPr bwMode="auto">
          <a:xfrm>
            <a:off x="24699845" y="3035787"/>
            <a:ext cx="2703580" cy="36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9575" y="152400"/>
            <a:ext cx="8305800" cy="6863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Location and Occupancy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Facility and Façade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Existing Building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Addition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 </a:t>
            </a: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Consumption</a:t>
            </a:r>
            <a:endParaRPr lang="en-US" sz="2400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endParaRPr lang="en-US" sz="32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069489" y="38245"/>
            <a:ext cx="34598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Heating	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567188" y="39469"/>
            <a:ext cx="34598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Cooling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3" t="8527" r="12664" b="27331"/>
          <a:stretch/>
        </p:blipFill>
        <p:spPr>
          <a:xfrm>
            <a:off x="16784445" y="5497556"/>
            <a:ext cx="1307613" cy="12959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1" t="8527" r="12664" b="27331"/>
          <a:stretch/>
        </p:blipFill>
        <p:spPr>
          <a:xfrm>
            <a:off x="17313926" y="5497556"/>
            <a:ext cx="778132" cy="1295912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4929" y="838200"/>
            <a:ext cx="4387458" cy="58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5087600" y="834454"/>
            <a:ext cx="3200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Boiler-1(1973):</a:t>
            </a:r>
          </a:p>
          <a:p>
            <a:pPr lvl="0" algn="r"/>
            <a:r>
              <a:rPr lang="en-US" sz="18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1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Natural Gas</a:t>
            </a:r>
          </a:p>
          <a:p>
            <a:pPr lvl="0" algn="r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Output: 5021 MBH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087601" y="1828800"/>
            <a:ext cx="3200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Boiler-2(1973):</a:t>
            </a:r>
          </a:p>
          <a:p>
            <a:pPr lvl="0" algn="r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1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Natural Gas</a:t>
            </a:r>
          </a:p>
          <a:p>
            <a:pPr lvl="0" algn="r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Output: 5021 MBH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297125" y="834454"/>
            <a:ext cx="3830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Chiller-1(1973):</a:t>
            </a:r>
          </a:p>
          <a:p>
            <a:pPr lvl="0" algn="r"/>
            <a:r>
              <a:rPr lang="en-US" sz="18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1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Electric Centrifugal</a:t>
            </a:r>
          </a:p>
          <a:p>
            <a:pPr lvl="0" algn="r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Output: 300 tons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297126" y="1828800"/>
            <a:ext cx="38300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Chiller-2(1973):</a:t>
            </a:r>
          </a:p>
          <a:p>
            <a:pPr lvl="0" algn="r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r>
              <a:rPr lang="en-US" sz="1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Air Cooled Liquid</a:t>
            </a:r>
          </a:p>
          <a:p>
            <a:pPr lvl="0" algn="r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Output: 15.2 tons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297126" y="2682369"/>
            <a:ext cx="38581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Chiller-2(1973):</a:t>
            </a:r>
          </a:p>
          <a:p>
            <a:pPr lvl="0" algn="r"/>
            <a:r>
              <a:rPr lang="en-US" sz="1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Air Cooled Liquid</a:t>
            </a:r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 algn="r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Output: 18.4 tons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936200" y="4813696"/>
            <a:ext cx="438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Decommissioned Chiller (1973):</a:t>
            </a:r>
          </a:p>
          <a:p>
            <a:pPr lvl="0" algn="r"/>
            <a:r>
              <a:rPr lang="en-US" sz="1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Steam Absorption</a:t>
            </a:r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 algn="r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Output: 230 tons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668" y="838200"/>
            <a:ext cx="4415532" cy="588737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09575" y="152400"/>
            <a:ext cx="8305800" cy="6863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Location and Occupancy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Facility and Façade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Existing Building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Addition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 </a:t>
            </a: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Consumption</a:t>
            </a:r>
            <a:endParaRPr lang="en-US" sz="2400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endParaRPr lang="en-US" sz="32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859" y="846482"/>
            <a:ext cx="8161905" cy="4952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859" y="846482"/>
            <a:ext cx="8161905" cy="49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855" y="862880"/>
            <a:ext cx="8161905" cy="49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615" y="846481"/>
            <a:ext cx="8161905" cy="4952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856" y="862880"/>
            <a:ext cx="8161905" cy="495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859" y="838200"/>
            <a:ext cx="8161905" cy="49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614" y="846482"/>
            <a:ext cx="8161905" cy="49523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859" y="828728"/>
            <a:ext cx="8161905" cy="49523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859" y="838819"/>
            <a:ext cx="8161905" cy="4952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859" y="828727"/>
            <a:ext cx="8161905" cy="4952381"/>
          </a:xfrm>
          <a:prstGeom prst="rect">
            <a:avLst/>
          </a:prstGeom>
        </p:spPr>
      </p:pic>
      <p:pic>
        <p:nvPicPr>
          <p:cNvPr id="1027" name="Picture 3" descr="X:\000 KESSLER\Photos\DSCN2874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3"/>
          <a:stretch/>
        </p:blipFill>
        <p:spPr bwMode="auto">
          <a:xfrm>
            <a:off x="9378958" y="1067584"/>
            <a:ext cx="4038600" cy="507792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09575" y="152400"/>
            <a:ext cx="8305800" cy="6863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Location and Occupancy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Facility and Façade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Existing Building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Building Addition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 </a:t>
            </a: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Consumption</a:t>
            </a:r>
            <a:endParaRPr lang="en-US" sz="2400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endParaRPr lang="en-US" sz="32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3" t="8527" r="12664" b="27331"/>
          <a:stretch/>
        </p:blipFill>
        <p:spPr>
          <a:xfrm>
            <a:off x="16784445" y="5497556"/>
            <a:ext cx="1307613" cy="12959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23151" r="41327" b="42534"/>
          <a:stretch/>
        </p:blipFill>
        <p:spPr>
          <a:xfrm>
            <a:off x="16784445" y="5798863"/>
            <a:ext cx="684522" cy="6932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304173" y="893360"/>
            <a:ext cx="229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RTU-1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39 Tons cooling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470 MBH heating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11500 CFM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523677" y="3827"/>
            <a:ext cx="446084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Rooftop Units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1076312" y="6749"/>
            <a:ext cx="346100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Capacities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382959" y="5461545"/>
            <a:ext cx="90871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Total:</a:t>
            </a:r>
          </a:p>
          <a:p>
            <a:pPr lvl="0" algn="ctr"/>
            <a:r>
              <a:rPr lang="en-US" sz="2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381 Tons cooling   |   4516 MBH   |   112,500 CFM </a:t>
            </a:r>
            <a:endParaRPr lang="en-US" sz="16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endParaRPr lang="en-US" sz="20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04172" y="1963230"/>
            <a:ext cx="229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RTU-2</a:t>
            </a:r>
          </a:p>
          <a:p>
            <a:pPr lvl="0"/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39 Tons cooling</a:t>
            </a:r>
          </a:p>
          <a:p>
            <a:pPr lvl="0"/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470 MBH heating</a:t>
            </a:r>
          </a:p>
          <a:p>
            <a:pPr lvl="0"/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11500 </a:t>
            </a:r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CFM</a:t>
            </a:r>
            <a:endParaRPr lang="en-US" sz="2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304171" y="2977604"/>
            <a:ext cx="229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RTU-3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45 </a:t>
            </a:r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Tons cooling</a:t>
            </a:r>
          </a:p>
          <a:p>
            <a:pPr lvl="0"/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470 MBH heating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12000 CFM</a:t>
            </a:r>
            <a:endParaRPr lang="en-US" sz="2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292139" y="4047632"/>
            <a:ext cx="229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RTU-4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45 </a:t>
            </a:r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Tons cooling</a:t>
            </a:r>
          </a:p>
          <a:p>
            <a:pPr lvl="0"/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470 MBH heating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12000 CFM</a:t>
            </a:r>
            <a:endParaRPr lang="en-US" sz="14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304174" y="5063295"/>
            <a:ext cx="229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RTU-5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47 </a:t>
            </a:r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Tons cooling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570 </a:t>
            </a:r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MBH heating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14000 CFM</a:t>
            </a:r>
            <a:endParaRPr lang="en-US" sz="14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659359" y="893360"/>
            <a:ext cx="229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RTU-6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47 Tons cooling</a:t>
            </a:r>
          </a:p>
          <a:p>
            <a:pPr lvl="0"/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5</a:t>
            </a:r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70 MBH heating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14000 CFM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659358" y="1963230"/>
            <a:ext cx="229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RTU-7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40 </a:t>
            </a:r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Tons cooling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510 </a:t>
            </a:r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MBH heating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12500 CFM</a:t>
            </a:r>
            <a:endParaRPr lang="en-US" sz="2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59357" y="2977604"/>
            <a:ext cx="229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RTU-8</a:t>
            </a:r>
          </a:p>
          <a:p>
            <a:pPr lvl="0"/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39 Tons </a:t>
            </a:r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cooling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510 </a:t>
            </a:r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MBH heating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12500 CFM</a:t>
            </a:r>
            <a:endParaRPr lang="en-US" sz="2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647325" y="4047632"/>
            <a:ext cx="229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RTU-9</a:t>
            </a:r>
          </a:p>
          <a:p>
            <a:pPr lvl="0"/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39 Tons cooling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476 MBH </a:t>
            </a:r>
            <a:r>
              <a:rPr lang="en-US" sz="14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heating</a:t>
            </a:r>
          </a:p>
          <a:p>
            <a:pPr lvl="0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12500 CFM</a:t>
            </a:r>
            <a:endParaRPr lang="en-US" sz="14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1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09575" y="152400"/>
            <a:ext cx="8305800" cy="6863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Location and Occupancy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Facility and Façade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Existing Building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Building Addition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 Consumption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endParaRPr lang="en-US" sz="32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  <p:pic>
        <p:nvPicPr>
          <p:cNvPr id="20" name="Picture 2" descr="X:\000 KESSLER\Photos\DSCN2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62" y="943522"/>
            <a:ext cx="5735053" cy="43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069489" y="38245"/>
            <a:ext cx="34598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Heating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567188" y="39469"/>
            <a:ext cx="34598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Equipment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087600" y="834454"/>
            <a:ext cx="32003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Boilers-1</a:t>
            </a:r>
          </a:p>
          <a:p>
            <a:pPr lvl="0" algn="r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Input: 2000 MBH</a:t>
            </a:r>
          </a:p>
          <a:p>
            <a:pPr lvl="0" algn="r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Output: 1600 MBH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87601" y="1828800"/>
            <a:ext cx="32003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Boilers-2</a:t>
            </a:r>
          </a:p>
          <a:p>
            <a:pPr lvl="0" algn="r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Input: 2000 MBH</a:t>
            </a:r>
          </a:p>
          <a:p>
            <a:pPr lvl="0" algn="r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Output: 1600 MBH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087601" y="2895600"/>
            <a:ext cx="32003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Boilers-3</a:t>
            </a:r>
          </a:p>
          <a:p>
            <a:pPr lvl="0" algn="r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Input: 2000 MBH</a:t>
            </a:r>
          </a:p>
          <a:p>
            <a:pPr lvl="0" algn="r"/>
            <a:r>
              <a:rPr lang="en-US" sz="14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Output: 1600 MBH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02473" y="785729"/>
            <a:ext cx="3621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8 Cabinet Unit Heaters</a:t>
            </a:r>
          </a:p>
          <a:p>
            <a:pPr lvl="0"/>
            <a:endParaRPr lang="en-US" sz="18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8 Unit Heaters</a:t>
            </a:r>
          </a:p>
          <a:p>
            <a:pPr lvl="0"/>
            <a:endParaRPr lang="en-US" sz="1800" spc="3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endParaRPr lang="en-US" sz="1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r>
              <a:rPr lang="en-US" sz="1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137 Variable Air Volume Units, hot water reheat</a:t>
            </a:r>
            <a:endParaRPr lang="en-US" sz="14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4098" name="Picture 2" descr="X:\000 KESSLER\Photos\DSCN28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106" y="773351"/>
            <a:ext cx="4267201" cy="568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3" t="8527" r="12664" b="27331"/>
          <a:stretch/>
        </p:blipFill>
        <p:spPr>
          <a:xfrm>
            <a:off x="16784445" y="5497556"/>
            <a:ext cx="1307613" cy="12959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23151" r="41327" b="42534"/>
          <a:stretch/>
        </p:blipFill>
        <p:spPr>
          <a:xfrm>
            <a:off x="16784445" y="5798863"/>
            <a:ext cx="684522" cy="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448800" y="5175"/>
            <a:ext cx="86106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Building Addition, Electricity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592800" y="39469"/>
            <a:ext cx="86106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Existing Building, Electricity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990599"/>
            <a:ext cx="6096000" cy="509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5544800" y="5685214"/>
            <a:ext cx="306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=</a:t>
            </a:r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1890 </a:t>
            </a:r>
            <a:r>
              <a:rPr lang="en-US" sz="2800" spc="300" dirty="0" err="1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MWh</a:t>
            </a:r>
            <a:endParaRPr lang="en-US" sz="2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08040" y="990599"/>
            <a:ext cx="5547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=</a:t>
            </a:r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(2)*1890 </a:t>
            </a:r>
            <a:r>
              <a:rPr lang="en-US" sz="2800" spc="300" dirty="0" err="1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MWh</a:t>
            </a:r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</a:t>
            </a:r>
          </a:p>
          <a:p>
            <a:pPr lvl="0"/>
            <a:r>
              <a:rPr lang="en-US" sz="3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=</a:t>
            </a:r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3780 </a:t>
            </a:r>
            <a:r>
              <a:rPr lang="en-US" sz="2800" spc="300" dirty="0" err="1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MWh</a:t>
            </a:r>
            <a:r>
              <a:rPr lang="en-US" sz="28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</a:t>
            </a:r>
          </a:p>
          <a:p>
            <a:pPr lvl="0"/>
            <a:r>
              <a:rPr lang="en-US" sz="28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endParaRPr lang="en-US" sz="2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88300" y="455360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Total: 5,671 </a:t>
            </a:r>
            <a:r>
              <a:rPr lang="en-US" sz="3600" spc="300" dirty="0" err="1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MWh</a:t>
            </a:r>
            <a:endParaRPr lang="en-US" sz="2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9575" y="152400"/>
            <a:ext cx="8305800" cy="6863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Location and Occupancy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Facility and Façade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Existing Building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Addition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Electric Consumption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endParaRPr lang="en-US" sz="32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15757" b="43760"/>
          <a:stretch/>
        </p:blipFill>
        <p:spPr>
          <a:xfrm>
            <a:off x="38100" y="27890"/>
            <a:ext cx="273939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" y="0"/>
            <a:ext cx="27432000" cy="6885890"/>
          </a:xfrm>
          <a:prstGeom prst="rect">
            <a:avLst/>
          </a:prstGeom>
          <a:solidFill>
            <a:srgbClr val="EBF1DE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0" y="-28956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2743200"/>
            <a:ext cx="0" cy="1158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685800"/>
            <a:ext cx="182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715375" y="5175"/>
            <a:ext cx="102108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Operation Cost, Building Addition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830800" y="31073"/>
            <a:ext cx="102108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n-US" sz="3600" spc="6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Operation Cost, Existing Building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264" y="3779459"/>
            <a:ext cx="47434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020800" y="1142999"/>
            <a:ext cx="403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(134,861) + (120,226)</a:t>
            </a:r>
          </a:p>
          <a:p>
            <a:pPr lvl="0"/>
            <a:r>
              <a:rPr lang="en-US" sz="3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=$255,087</a:t>
            </a:r>
            <a:endParaRPr lang="en-US" sz="2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r>
              <a:rPr lang="en-US" sz="28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endParaRPr lang="en-US" sz="2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0" y="3779458"/>
            <a:ext cx="47434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762000"/>
            <a:ext cx="46196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00" y="762000"/>
            <a:ext cx="46672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3127703" y="1138988"/>
            <a:ext cx="403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(269,772) + (240,452)</a:t>
            </a:r>
          </a:p>
          <a:p>
            <a:pPr lvl="0"/>
            <a:r>
              <a:rPr lang="en-US" sz="3600" spc="3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=$510,174</a:t>
            </a:r>
            <a:endParaRPr lang="en-US" sz="2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r>
              <a:rPr lang="en-US" sz="2800" spc="300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	</a:t>
            </a:r>
            <a:endParaRPr lang="en-US" sz="2800" spc="3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9575" y="152400"/>
            <a:ext cx="8305800" cy="65556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Location and Occupancy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Facility and Façade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Existing Building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Building Addition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>Electric Consumption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spc="60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Objectives</a:t>
            </a:r>
          </a:p>
          <a:p>
            <a:endParaRPr lang="en-US" sz="32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Mechanical Investigation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Electrical Investigation</a:t>
            </a:r>
          </a:p>
          <a:p>
            <a:endParaRPr lang="en-US" sz="2400" b="0" cap="none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Overall Evaluation</a:t>
            </a:r>
          </a:p>
          <a:p>
            <a:endParaRPr lang="en-US" sz="2400" spc="6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cap="none" spc="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</a:rPr>
              <a:t>Conclusion</a:t>
            </a:r>
            <a:endParaRPr lang="en-US" sz="2400" b="0" cap="none" spc="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5283</TotalTime>
  <Words>1335</Words>
  <Application>Microsoft Office PowerPoint</Application>
  <PresentationFormat>Custom</PresentationFormat>
  <Paragraphs>682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PSUAE</cp:lastModifiedBy>
  <cp:revision>254</cp:revision>
  <cp:lastPrinted>2014-04-15T11:57:44Z</cp:lastPrinted>
  <dcterms:created xsi:type="dcterms:W3CDTF">2006-11-29T18:17:25Z</dcterms:created>
  <dcterms:modified xsi:type="dcterms:W3CDTF">2014-05-05T15:50:24Z</dcterms:modified>
</cp:coreProperties>
</file>